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314" r:id="rId20"/>
    <p:sldId id="273" r:id="rId21"/>
    <p:sldId id="274" r:id="rId22"/>
    <p:sldId id="307" r:id="rId23"/>
    <p:sldId id="275" r:id="rId24"/>
    <p:sldId id="276" r:id="rId25"/>
    <p:sldId id="309" r:id="rId26"/>
    <p:sldId id="277" r:id="rId27"/>
    <p:sldId id="308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310" r:id="rId40"/>
    <p:sldId id="289" r:id="rId41"/>
    <p:sldId id="290" r:id="rId42"/>
    <p:sldId id="291" r:id="rId43"/>
    <p:sldId id="292" r:id="rId44"/>
    <p:sldId id="311" r:id="rId45"/>
    <p:sldId id="293" r:id="rId46"/>
    <p:sldId id="294" r:id="rId47"/>
    <p:sldId id="295" r:id="rId48"/>
    <p:sldId id="296" r:id="rId49"/>
    <p:sldId id="312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13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272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5" d="100"/>
        <a:sy n="95" d="100"/>
      </p:scale>
      <p:origin x="0" y="71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C8FB-5913-411F-AF29-D58AE0C1AC02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FEB0-A94F-49AD-8F9B-AF0CA0BA6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84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C8FB-5913-411F-AF29-D58AE0C1AC02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FEB0-A94F-49AD-8F9B-AF0CA0BA6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78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C8FB-5913-411F-AF29-D58AE0C1AC02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FEB0-A94F-49AD-8F9B-AF0CA0BA6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37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C8FB-5913-411F-AF29-D58AE0C1AC02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FEB0-A94F-49AD-8F9B-AF0CA0BA6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1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C8FB-5913-411F-AF29-D58AE0C1AC02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FEB0-A94F-49AD-8F9B-AF0CA0BA6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43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C8FB-5913-411F-AF29-D58AE0C1AC02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FEB0-A94F-49AD-8F9B-AF0CA0BA6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51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C8FB-5913-411F-AF29-D58AE0C1AC02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FEB0-A94F-49AD-8F9B-AF0CA0BA6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79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C8FB-5913-411F-AF29-D58AE0C1AC02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FEB0-A94F-49AD-8F9B-AF0CA0BA6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27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C8FB-5913-411F-AF29-D58AE0C1AC02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FEB0-A94F-49AD-8F9B-AF0CA0BA6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25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C8FB-5913-411F-AF29-D58AE0C1AC02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FEB0-A94F-49AD-8F9B-AF0CA0BA6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19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C8FB-5913-411F-AF29-D58AE0C1AC02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4FEB0-A94F-49AD-8F9B-AF0CA0BA6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2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9C8FB-5913-411F-AF29-D58AE0C1AC02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4FEB0-A94F-49AD-8F9B-AF0CA0BA6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11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429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Monte Carlo Evaluation and Evolutionary Search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0" t="43832" r="56679" b="17022"/>
          <a:stretch/>
        </p:blipFill>
        <p:spPr bwMode="auto">
          <a:xfrm>
            <a:off x="24882" y="3704253"/>
            <a:ext cx="4009053" cy="315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31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58685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Directed (Structured) Search for Minimum Cost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8" t="27955" r="28027" b="8789"/>
          <a:stretch/>
        </p:blipFill>
        <p:spPr bwMode="auto">
          <a:xfrm>
            <a:off x="914400" y="1458685"/>
            <a:ext cx="6979298" cy="542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1400" y="3048001"/>
            <a:ext cx="1752600" cy="685800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Area of low cost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400800" y="3276600"/>
            <a:ext cx="1143000" cy="167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49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4" t="13932" r="18911" b="13578"/>
          <a:stretch/>
        </p:blipFill>
        <p:spPr bwMode="auto">
          <a:xfrm>
            <a:off x="-23751" y="0"/>
            <a:ext cx="7165910" cy="621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3733800"/>
            <a:ext cx="2743200" cy="2392363"/>
          </a:xfrm>
          <a:solidFill>
            <a:schemeClr val="bg2"/>
          </a:solidFill>
        </p:spPr>
        <p:txBody>
          <a:bodyPr>
            <a:normAutofit fontScale="92500"/>
          </a:bodyPr>
          <a:lstStyle/>
          <a:p>
            <a:r>
              <a:rPr lang="en-US" dirty="0" smtClean="0"/>
              <a:t>But question is “how to interpolate or how to extrapolate?”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53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0" y="0"/>
            <a:ext cx="9122229" cy="13716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Downhill Simplex Search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199"/>
          </a:xfrm>
          <a:solidFill>
            <a:srgbClr val="FFFF00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Nelder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-Mead Algorithm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0" t="31274" r="23266" b="13578"/>
          <a:stretch/>
        </p:blipFill>
        <p:spPr bwMode="auto">
          <a:xfrm>
            <a:off x="783770" y="2130490"/>
            <a:ext cx="8095863" cy="472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173" y="6211669"/>
            <a:ext cx="4724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 this case N=2, space is two-dimensional so simplex has three vertices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10400" y="3124200"/>
            <a:ext cx="21336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Simplex has four vertices in 4-dimensional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13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t="13932" r="10748" b="10966"/>
          <a:stretch/>
        </p:blipFill>
        <p:spPr bwMode="auto">
          <a:xfrm>
            <a:off x="447869" y="304800"/>
            <a:ext cx="8696131" cy="6438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72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426004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Monte Carlo 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 of Systems and Cost Functions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6" t="45479" r="24082" b="27728"/>
          <a:stretch/>
        </p:blipFill>
        <p:spPr bwMode="auto">
          <a:xfrm>
            <a:off x="349898" y="4534678"/>
            <a:ext cx="7837715" cy="229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16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1" t="14367" r="8980" b="12707"/>
          <a:stretch/>
        </p:blipFill>
        <p:spPr bwMode="auto">
          <a:xfrm>
            <a:off x="-13572" y="0"/>
            <a:ext cx="9181323" cy="625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6096000"/>
            <a:ext cx="5486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Finding </a:t>
            </a:r>
            <a:r>
              <a:rPr lang="en-US" dirty="0" smtClean="0">
                <a:solidFill>
                  <a:srgbClr val="FF0000"/>
                </a:solidFill>
              </a:rPr>
              <a:t>THE</a:t>
            </a:r>
            <a:r>
              <a:rPr lang="en-US" dirty="0" smtClean="0"/>
              <a:t> global minimum may be not possible but coming close to it is much easier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53199" y="6096000"/>
            <a:ext cx="2614551" cy="738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Importance of good benchmark problems to compare various tools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1421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t="13061" r="22993" b="9224"/>
          <a:stretch/>
        </p:blipFill>
        <p:spPr bwMode="auto">
          <a:xfrm>
            <a:off x="609600" y="93304"/>
            <a:ext cx="8304245" cy="666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94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8" t="15022" r="16191" b="8135"/>
          <a:stretch/>
        </p:blipFill>
        <p:spPr bwMode="auto">
          <a:xfrm>
            <a:off x="228600" y="228600"/>
            <a:ext cx="7334992" cy="597979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400" y="2895600"/>
            <a:ext cx="2057400" cy="3230563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Two important concepts:</a:t>
            </a:r>
          </a:p>
          <a:p>
            <a:pPr lvl="1"/>
            <a:r>
              <a:rPr lang="en-US" sz="2000" dirty="0" smtClean="0"/>
              <a:t>Structure</a:t>
            </a:r>
          </a:p>
          <a:p>
            <a:pPr lvl="1"/>
            <a:r>
              <a:rPr lang="en-US" sz="2000" dirty="0" err="1" smtClean="0"/>
              <a:t>Iso</a:t>
            </a:r>
            <a:r>
              <a:rPr lang="en-US" sz="2000" dirty="0" smtClean="0"/>
              <a:t>-Cost contours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2859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1" t="13932" r="19864" b="10530"/>
          <a:stretch/>
        </p:blipFill>
        <p:spPr bwMode="auto">
          <a:xfrm>
            <a:off x="1" y="191804"/>
            <a:ext cx="9144000" cy="643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3800" y="5670536"/>
            <a:ext cx="2286000" cy="116955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Averaging is the common trick here.</a:t>
            </a:r>
          </a:p>
          <a:p>
            <a:r>
              <a:rPr lang="en-US" sz="1400" dirty="0" smtClean="0"/>
              <a:t>Check for various value of covariance/standard deviation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5488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5668962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Estimating a probability of </a:t>
            </a:r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coin flip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014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err="1" smtClean="0"/>
              <a:t>Jacobians</a:t>
            </a:r>
            <a:r>
              <a:rPr lang="en-US" dirty="0" smtClean="0"/>
              <a:t> are not a panacea!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Jacobian</a:t>
            </a:r>
            <a:r>
              <a:rPr lang="en-US" dirty="0" smtClean="0"/>
              <a:t> generalizes the derivative</a:t>
            </a:r>
          </a:p>
          <a:p>
            <a:r>
              <a:rPr lang="en-US" dirty="0" smtClean="0"/>
              <a:t>Derivative/</a:t>
            </a:r>
            <a:r>
              <a:rPr lang="en-US" dirty="0" err="1" smtClean="0"/>
              <a:t>Jacobian</a:t>
            </a:r>
            <a:r>
              <a:rPr lang="en-US" dirty="0" smtClean="0"/>
              <a:t> to find best gradient for search</a:t>
            </a:r>
          </a:p>
          <a:p>
            <a:r>
              <a:rPr lang="en-US" dirty="0" smtClean="0"/>
              <a:t>We use </a:t>
            </a:r>
            <a:r>
              <a:rPr lang="en-US" dirty="0" err="1" smtClean="0"/>
              <a:t>Jacobian</a:t>
            </a:r>
            <a:r>
              <a:rPr lang="en-US" dirty="0" smtClean="0"/>
              <a:t> to find the local minima </a:t>
            </a:r>
            <a:r>
              <a:rPr lang="en-US" dirty="0" err="1" smtClean="0"/>
              <a:t>lub</a:t>
            </a:r>
            <a:r>
              <a:rPr lang="en-US" dirty="0" smtClean="0"/>
              <a:t> maxima.</a:t>
            </a:r>
          </a:p>
          <a:p>
            <a:r>
              <a:rPr lang="en-US" dirty="0" smtClean="0"/>
              <a:t>But what if we cannot find </a:t>
            </a:r>
            <a:r>
              <a:rPr lang="en-US" dirty="0" err="1" smtClean="0"/>
              <a:t>Jacobian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We use </a:t>
            </a:r>
            <a:r>
              <a:rPr lang="en-US" b="1" dirty="0" smtClean="0">
                <a:solidFill>
                  <a:srgbClr val="FF0000"/>
                </a:solidFill>
              </a:rPr>
              <a:t>numerical optimization methods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The cost function will be denoted by </a:t>
            </a:r>
            <a:r>
              <a:rPr lang="en-US" b="1" dirty="0" smtClean="0"/>
              <a:t>J</a:t>
            </a:r>
            <a:r>
              <a:rPr lang="en-US" b="1" dirty="0" smtClean="0">
                <a:solidFill>
                  <a:srgbClr val="FF0000"/>
                </a:solidFill>
              </a:rPr>
              <a:t> and the point in n-dimensional space by </a:t>
            </a:r>
            <a:r>
              <a:rPr lang="en-US" b="1" dirty="0" smtClean="0"/>
              <a:t>u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779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t="13496" r="14150" b="7048"/>
          <a:stretch/>
        </p:blipFill>
        <p:spPr bwMode="auto">
          <a:xfrm>
            <a:off x="138404" y="46653"/>
            <a:ext cx="8976049" cy="681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15200" y="3452326"/>
            <a:ext cx="1371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Random 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82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4882"/>
            <a:ext cx="8991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Random Search Exceeds when there are many uncertain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0" t="13714" r="74727" b="68459"/>
          <a:stretch/>
        </p:blipFill>
        <p:spPr bwMode="auto">
          <a:xfrm>
            <a:off x="-63759" y="451268"/>
            <a:ext cx="1660849" cy="1435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0" t="30923" r="17823" b="7701"/>
          <a:stretch/>
        </p:blipFill>
        <p:spPr bwMode="auto">
          <a:xfrm>
            <a:off x="152400" y="1886627"/>
            <a:ext cx="8991600" cy="4941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05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5668962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Annealing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0" y="5562600"/>
            <a:ext cx="2514600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Uses  randomness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48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5" t="15238" r="11837" b="9878"/>
          <a:stretch/>
        </p:blipFill>
        <p:spPr bwMode="auto">
          <a:xfrm>
            <a:off x="0" y="228600"/>
            <a:ext cx="8994711" cy="641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770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t="14367" r="11837" b="10531"/>
          <a:stretch/>
        </p:blipFill>
        <p:spPr bwMode="auto">
          <a:xfrm>
            <a:off x="-29547" y="317240"/>
            <a:ext cx="9106677" cy="6438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542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5668962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Combining Methods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348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6" t="13496" r="20000" b="8354"/>
          <a:stretch/>
        </p:blipFill>
        <p:spPr bwMode="auto">
          <a:xfrm>
            <a:off x="335901" y="158620"/>
            <a:ext cx="8826760" cy="669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39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5668962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 Algorithms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812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7" t="13714" r="15782" b="8571"/>
          <a:stretch/>
        </p:blipFill>
        <p:spPr bwMode="auto">
          <a:xfrm>
            <a:off x="304800" y="178836"/>
            <a:ext cx="8229600" cy="666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40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7" t="18286" r="22313" b="13796"/>
          <a:stretch/>
        </p:blipFill>
        <p:spPr bwMode="auto">
          <a:xfrm>
            <a:off x="821093" y="609600"/>
            <a:ext cx="8322907" cy="582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81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1" t="15456" r="12926" b="7265"/>
          <a:stretch/>
        </p:blipFill>
        <p:spPr bwMode="auto">
          <a:xfrm>
            <a:off x="0" y="0"/>
            <a:ext cx="8920066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21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t="15021" r="11565" b="10530"/>
          <a:stretch/>
        </p:blipFill>
        <p:spPr bwMode="auto">
          <a:xfrm>
            <a:off x="3110" y="0"/>
            <a:ext cx="9144000" cy="638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99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1" t="13932" r="21088" b="9007"/>
          <a:stretch/>
        </p:blipFill>
        <p:spPr bwMode="auto">
          <a:xfrm>
            <a:off x="205274" y="251926"/>
            <a:ext cx="8938726" cy="660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40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7" t="13279" r="9796" b="17279"/>
          <a:stretch/>
        </p:blipFill>
        <p:spPr bwMode="auto">
          <a:xfrm>
            <a:off x="93306" y="533400"/>
            <a:ext cx="9050694" cy="5952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20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18503" r="22176" b="18150"/>
          <a:stretch/>
        </p:blipFill>
        <p:spPr bwMode="auto">
          <a:xfrm>
            <a:off x="0" y="838200"/>
            <a:ext cx="8714792" cy="543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63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1" t="13714" r="11020" b="14884"/>
          <a:stretch/>
        </p:blipFill>
        <p:spPr bwMode="auto">
          <a:xfrm>
            <a:off x="272142" y="737117"/>
            <a:ext cx="8901405" cy="612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55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13496" r="19864" b="6177"/>
          <a:stretch/>
        </p:blipFill>
        <p:spPr bwMode="auto">
          <a:xfrm>
            <a:off x="381000" y="304800"/>
            <a:ext cx="8536879" cy="642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53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8" t="16762" r="10612" b="7482"/>
          <a:stretch/>
        </p:blipFill>
        <p:spPr bwMode="auto">
          <a:xfrm>
            <a:off x="23327" y="693588"/>
            <a:ext cx="8839200" cy="616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35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t="14150" r="20680" b="9442"/>
          <a:stretch/>
        </p:blipFill>
        <p:spPr bwMode="auto">
          <a:xfrm>
            <a:off x="0" y="307911"/>
            <a:ext cx="8845422" cy="655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17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4" t="17851" r="13605" b="14013"/>
          <a:stretch/>
        </p:blipFill>
        <p:spPr bwMode="auto">
          <a:xfrm>
            <a:off x="914400" y="533400"/>
            <a:ext cx="7800392" cy="584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25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5668962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SA, DS, and GA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1000" y="60960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Down hill simplex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800600" y="3886200"/>
            <a:ext cx="1066800" cy="2209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48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0" t="15672" r="19592" b="11402"/>
          <a:stretch/>
        </p:blipFill>
        <p:spPr bwMode="auto">
          <a:xfrm>
            <a:off x="0" y="606490"/>
            <a:ext cx="8714792" cy="625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15200" y="4191000"/>
            <a:ext cx="18288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U is a point in n-dimensional space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629400" y="2667000"/>
            <a:ext cx="5334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86550" y="2205335"/>
            <a:ext cx="1957449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Here we calculate gradient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28757" y="6194339"/>
            <a:ext cx="1957449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 we do not calculate gradient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257800" y="6517504"/>
            <a:ext cx="1638300" cy="1118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1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882"/>
            <a:ext cx="9144000" cy="718727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ALFLEX REENTRY TEST VEHICLE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3715" r="20680" b="8789"/>
          <a:stretch/>
        </p:blipFill>
        <p:spPr bwMode="auto">
          <a:xfrm>
            <a:off x="152400" y="743609"/>
            <a:ext cx="8077200" cy="610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64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6" t="13279" r="11156" b="18367"/>
          <a:stretch/>
        </p:blipFill>
        <p:spPr bwMode="auto">
          <a:xfrm>
            <a:off x="0" y="839390"/>
            <a:ext cx="9144000" cy="5629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24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5" t="15891" r="22041" b="24462"/>
          <a:stretch/>
        </p:blipFill>
        <p:spPr bwMode="auto">
          <a:xfrm>
            <a:off x="720011" y="1332721"/>
            <a:ext cx="8397552" cy="511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51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t="16544" r="10885" b="10096"/>
          <a:stretch/>
        </p:blipFill>
        <p:spPr bwMode="auto">
          <a:xfrm>
            <a:off x="0" y="586035"/>
            <a:ext cx="9144000" cy="622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6781800" y="1981200"/>
            <a:ext cx="533400" cy="2438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953000" y="1447800"/>
            <a:ext cx="457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04800" y="5181600"/>
            <a:ext cx="27432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We want to find such parameters that the cost function reaches the smallest value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676400" y="4495800"/>
            <a:ext cx="3810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895600" y="5562600"/>
            <a:ext cx="7620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59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5668962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 Swarm Optimization 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188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0" t="13714" r="21361" b="7483"/>
          <a:stretch/>
        </p:blipFill>
        <p:spPr bwMode="auto">
          <a:xfrm>
            <a:off x="685800" y="102636"/>
            <a:ext cx="7949682" cy="6755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2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0" t="16979" r="14558" b="15102"/>
          <a:stretch/>
        </p:blipFill>
        <p:spPr bwMode="auto">
          <a:xfrm>
            <a:off x="381000" y="304800"/>
            <a:ext cx="8266923" cy="582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04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8" t="14803" r="24218" b="7700"/>
          <a:stretch/>
        </p:blipFill>
        <p:spPr bwMode="auto">
          <a:xfrm>
            <a:off x="228600" y="214603"/>
            <a:ext cx="8397552" cy="664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4038600"/>
            <a:ext cx="14478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Random number generator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295400" y="4724400"/>
            <a:ext cx="6858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95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5" t="13932" r="17959" b="10966"/>
          <a:stretch/>
        </p:blipFill>
        <p:spPr bwMode="auto">
          <a:xfrm>
            <a:off x="685800" y="384110"/>
            <a:ext cx="7352522" cy="6438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147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5668962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of using </a:t>
            </a:r>
            <a:r>
              <a:rPr lang="en-US" sz="8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 swarm optimization </a:t>
            </a:r>
            <a:endParaRPr lang="en-US" sz="8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257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1" t="21769" r="15374" b="16844"/>
          <a:stretch/>
        </p:blipFill>
        <p:spPr bwMode="auto">
          <a:xfrm>
            <a:off x="376052" y="1295400"/>
            <a:ext cx="8304246" cy="5262466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2200" y="152400"/>
            <a:ext cx="6318098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search can be: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Gradient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Without</a:t>
            </a:r>
            <a:r>
              <a:rPr lang="en-US" dirty="0" smtClean="0"/>
              <a:t> gradient (regular grid or random grid)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981200" y="2438400"/>
            <a:ext cx="3886200" cy="3581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87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6109" r="21905" b="22286"/>
          <a:stretch/>
        </p:blipFill>
        <p:spPr bwMode="auto">
          <a:xfrm>
            <a:off x="457200" y="990600"/>
            <a:ext cx="8341567" cy="528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39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1" t="13714" r="12109" b="11619"/>
          <a:stretch/>
        </p:blipFill>
        <p:spPr bwMode="auto">
          <a:xfrm>
            <a:off x="10887" y="903845"/>
            <a:ext cx="8447314" cy="598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0"/>
            <a:ext cx="6324600" cy="762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1 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983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1" t="14803" r="22041" b="14666"/>
          <a:stretch/>
        </p:blipFill>
        <p:spPr bwMode="auto">
          <a:xfrm>
            <a:off x="0" y="1130642"/>
            <a:ext cx="7848600" cy="572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0"/>
            <a:ext cx="6324600" cy="10287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2 </a:t>
            </a:r>
            <a:endParaRPr 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880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5" t="13932" r="13197" b="10530"/>
          <a:stretch/>
        </p:blipFill>
        <p:spPr bwMode="auto">
          <a:xfrm>
            <a:off x="18661" y="1272873"/>
            <a:ext cx="7677539" cy="558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0"/>
            <a:ext cx="8915400" cy="10287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2: GA or PSO 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238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t="14367" r="26802" b="13142"/>
          <a:stretch/>
        </p:blipFill>
        <p:spPr bwMode="auto">
          <a:xfrm>
            <a:off x="581609" y="1131724"/>
            <a:ext cx="6672056" cy="572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0"/>
            <a:ext cx="8915400" cy="10287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2: GA </a:t>
            </a:r>
            <a:endParaRPr 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106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9" t="15891" r="14151" b="13796"/>
          <a:stretch/>
        </p:blipFill>
        <p:spPr bwMode="auto">
          <a:xfrm>
            <a:off x="237931" y="1028700"/>
            <a:ext cx="8198863" cy="580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0"/>
            <a:ext cx="8915400" cy="10287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2: PSO </a:t>
            </a:r>
            <a:endParaRPr 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449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18939" r="20409" b="23157"/>
          <a:stretch/>
        </p:blipFill>
        <p:spPr bwMode="auto">
          <a:xfrm>
            <a:off x="152400" y="1295400"/>
            <a:ext cx="8714792" cy="496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0287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2: compare 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289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8" t="33814" r="22495" b="23047"/>
          <a:stretch/>
        </p:blipFill>
        <p:spPr bwMode="auto">
          <a:xfrm>
            <a:off x="7776" y="1931257"/>
            <a:ext cx="8374224" cy="492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05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of </a:t>
            </a:r>
            <a:r>
              <a:rPr lang="en-US" sz="6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Gradient-Free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Optimization Algorithms 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40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4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" t="16326" r="25578" b="7483"/>
          <a:stretch/>
        </p:blipFill>
        <p:spPr bwMode="auto">
          <a:xfrm>
            <a:off x="152400" y="545496"/>
            <a:ext cx="8839200" cy="613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39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743269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Gradient-Free Search: </a:t>
            </a:r>
            <a:b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Grid Based Search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7600" y="2133601"/>
            <a:ext cx="1687286" cy="412521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Regular grid</a:t>
            </a: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9" t="29803" r="27892" b="10531"/>
          <a:stretch/>
        </p:blipFill>
        <p:spPr bwMode="auto">
          <a:xfrm>
            <a:off x="3110" y="1743268"/>
            <a:ext cx="7613781" cy="511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66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8" t="14367" r="13333" b="11401"/>
          <a:stretch/>
        </p:blipFill>
        <p:spPr bwMode="auto">
          <a:xfrm>
            <a:off x="-31102" y="494522"/>
            <a:ext cx="7856376" cy="636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467600" y="2133601"/>
            <a:ext cx="1687286" cy="4125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random grid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029200" y="2667000"/>
            <a:ext cx="2796074" cy="10092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86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367" y="6047175"/>
            <a:ext cx="8803433" cy="773503"/>
          </a:xfrm>
          <a:solidFill>
            <a:schemeClr val="bg2"/>
          </a:solidFill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 space is three-dimensional, </a:t>
            </a:r>
            <a:r>
              <a:rPr lang="en-US" dirty="0" smtClean="0">
                <a:solidFill>
                  <a:srgbClr val="FFC000"/>
                </a:solidFill>
              </a:rPr>
              <a:t>just as an example </a:t>
            </a:r>
            <a:r>
              <a:rPr lang="en-US" dirty="0" smtClean="0"/>
              <a:t>here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5" t="18721" r="25986" b="17496"/>
          <a:stretch/>
        </p:blipFill>
        <p:spPr bwMode="auto">
          <a:xfrm>
            <a:off x="381000" y="381000"/>
            <a:ext cx="7763070" cy="546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3733800"/>
            <a:ext cx="14478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125=5*5*5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72200" y="3918466"/>
            <a:ext cx="24384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1000=10*10*10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70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0" t="18286" r="14149" b="20000"/>
          <a:stretch/>
        </p:blipFill>
        <p:spPr bwMode="auto">
          <a:xfrm>
            <a:off x="381000" y="990600"/>
            <a:ext cx="8322907" cy="529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64367" y="6433926"/>
            <a:ext cx="4460033" cy="386752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 space is three-dimensional in this particular example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430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320</Words>
  <Application>Microsoft Office PowerPoint</Application>
  <PresentationFormat>On-screen Show (4:3)</PresentationFormat>
  <Paragraphs>58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Monte Carlo Evaluation and Evolutionary Search</vt:lpstr>
      <vt:lpstr>Jacobians are not a panacea!</vt:lpstr>
      <vt:lpstr>PowerPoint Presentation</vt:lpstr>
      <vt:lpstr>PowerPoint Presentation</vt:lpstr>
      <vt:lpstr>PowerPoint Presentation</vt:lpstr>
      <vt:lpstr>Gradient-Free Search:  Grid Based Search</vt:lpstr>
      <vt:lpstr>PowerPoint Presentation</vt:lpstr>
      <vt:lpstr>PowerPoint Presentation</vt:lpstr>
      <vt:lpstr>PowerPoint Presentation</vt:lpstr>
      <vt:lpstr>Directed (Structured) Search for Minimum Cost</vt:lpstr>
      <vt:lpstr>PowerPoint Presentation</vt:lpstr>
      <vt:lpstr>Downhill Simplex Search</vt:lpstr>
      <vt:lpstr>PowerPoint Presentation</vt:lpstr>
      <vt:lpstr>Monte Carlo Evaluation of Systems and Cost Functions</vt:lpstr>
      <vt:lpstr>PowerPoint Presentation</vt:lpstr>
      <vt:lpstr>PowerPoint Presentation</vt:lpstr>
      <vt:lpstr>PowerPoint Presentation</vt:lpstr>
      <vt:lpstr>PowerPoint Presentation</vt:lpstr>
      <vt:lpstr>Estimating a probability of coin flip</vt:lpstr>
      <vt:lpstr>PowerPoint Presentation</vt:lpstr>
      <vt:lpstr>Random Search Exceeds when there are many uncertain parameters</vt:lpstr>
      <vt:lpstr>Physical Annealing</vt:lpstr>
      <vt:lpstr>PowerPoint Presentation</vt:lpstr>
      <vt:lpstr>PowerPoint Presentation</vt:lpstr>
      <vt:lpstr>Combining Methods</vt:lpstr>
      <vt:lpstr>PowerPoint Presentation</vt:lpstr>
      <vt:lpstr>Genetic Algorithms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Comparison of SA, DS, and GA</vt:lpstr>
      <vt:lpstr>ALFLEX REENTRY TEST VEHICLE</vt:lpstr>
      <vt:lpstr>PowerPoint Presentation</vt:lpstr>
      <vt:lpstr>PowerPoint Presentation</vt:lpstr>
      <vt:lpstr>PowerPoint Presentation</vt:lpstr>
      <vt:lpstr>Particle Swarm Optimization </vt:lpstr>
      <vt:lpstr>PowerPoint Presentation</vt:lpstr>
      <vt:lpstr>PowerPoint Presentation</vt:lpstr>
      <vt:lpstr>PowerPoint Presentation</vt:lpstr>
      <vt:lpstr>PowerPoint Presentation</vt:lpstr>
      <vt:lpstr>Examples of using particle swarm optimization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Gradient-Free Optimization Algorithms </vt:lpstr>
      <vt:lpstr>PowerPoint Presentation</vt:lpstr>
      <vt:lpstr>PowerPoint Presentation</vt:lpstr>
    </vt:vector>
  </TitlesOfParts>
  <Company>Portland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mperkows</dc:creator>
  <cp:lastModifiedBy>mperkows</cp:lastModifiedBy>
  <cp:revision>16</cp:revision>
  <dcterms:created xsi:type="dcterms:W3CDTF">2012-10-24T22:59:38Z</dcterms:created>
  <dcterms:modified xsi:type="dcterms:W3CDTF">2014-03-13T18:36:15Z</dcterms:modified>
</cp:coreProperties>
</file>